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63" r:id="rId2"/>
    <p:sldId id="271" r:id="rId3"/>
    <p:sldId id="265" r:id="rId4"/>
    <p:sldId id="267" r:id="rId5"/>
    <p:sldId id="268" r:id="rId6"/>
    <p:sldId id="270" r:id="rId7"/>
    <p:sldId id="274" r:id="rId8"/>
    <p:sldId id="276" r:id="rId9"/>
    <p:sldId id="277" r:id="rId10"/>
    <p:sldId id="279" r:id="rId11"/>
    <p:sldId id="289" r:id="rId12"/>
    <p:sldId id="281" r:id="rId13"/>
    <p:sldId id="284" r:id="rId14"/>
    <p:sldId id="287" r:id="rId15"/>
    <p:sldId id="290" r:id="rId16"/>
    <p:sldId id="292" r:id="rId17"/>
    <p:sldId id="293" r:id="rId18"/>
    <p:sldId id="294" r:id="rId19"/>
    <p:sldId id="297" r:id="rId20"/>
    <p:sldId id="298" r:id="rId21"/>
    <p:sldId id="296" r:id="rId22"/>
    <p:sldId id="299" r:id="rId23"/>
    <p:sldId id="300" r:id="rId24"/>
    <p:sldId id="295" r:id="rId25"/>
    <p:sldId id="322" r:id="rId26"/>
    <p:sldId id="302" r:id="rId27"/>
    <p:sldId id="321" r:id="rId28"/>
    <p:sldId id="303" r:id="rId29"/>
    <p:sldId id="301" r:id="rId30"/>
    <p:sldId id="305" r:id="rId31"/>
    <p:sldId id="323" r:id="rId32"/>
    <p:sldId id="307" r:id="rId33"/>
    <p:sldId id="308" r:id="rId34"/>
    <p:sldId id="309" r:id="rId35"/>
    <p:sldId id="316" r:id="rId36"/>
    <p:sldId id="311" r:id="rId37"/>
    <p:sldId id="313" r:id="rId38"/>
    <p:sldId id="314" r:id="rId39"/>
    <p:sldId id="315" r:id="rId40"/>
    <p:sldId id="317" r:id="rId41"/>
    <p:sldId id="318" r:id="rId42"/>
    <p:sldId id="320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8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6A8B24-E116-4A7C-BEDA-D7DD6D8587C6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B382C-DA5A-4D57-A4A1-AD318B30D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239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106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572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968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572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266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624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915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7665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945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13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11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8BB7E-5145-482A-B1B8-B2EAEA8D31B3}" type="datetimeFigureOut">
              <a:rPr lang="ru-RU" smtClean="0"/>
              <a:t>07.03.2024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0E9C0-B600-49F9-8572-C7BCB2086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955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43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3328" y="2785533"/>
            <a:ext cx="7546775" cy="407246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515533" y="181794"/>
            <a:ext cx="8221134" cy="21634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</a:p>
          <a:p>
            <a:pPr algn="ctr"/>
            <a:r>
              <a:rPr lang="ru-RU" sz="4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ЛЭПБУК </a:t>
            </a:r>
          </a:p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ПО ПАТРИОТИЧЕСКОМУ ВОСПИТАНИЮ  </a:t>
            </a:r>
          </a:p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«ДОМ, В КОТОРОМ Я ЖИВУ»</a:t>
            </a:r>
            <a:r>
              <a:rPr lang="ru-RU" sz="4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48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10587" y="4487331"/>
            <a:ext cx="4419598" cy="22690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РАЗРАБОТАНО: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</a:t>
            </a:r>
            <a:r>
              <a:rPr lang="ru-RU" sz="24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ВОСПИТАТЕЛЕМ</a:t>
            </a:r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</a:p>
          <a:p>
            <a:pPr algn="ctr"/>
            <a:r>
              <a:rPr lang="ru-RU" sz="2800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                 КУБРАКОВОЙ С.О.</a:t>
            </a:r>
            <a:endParaRPr lang="ru-RU" sz="2800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11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91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06189" y="520966"/>
            <a:ext cx="1198686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i="1" dirty="0">
              <a:solidFill>
                <a:prstClr val="black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32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marL="358775" lvl="0" indent="-358775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marL="358775" lvl="0" indent="-358775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 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67423" y="3105835"/>
            <a:ext cx="3000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3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21669" y="27480"/>
            <a:ext cx="6096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44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ЛЭПБУК </a:t>
            </a:r>
          </a:p>
          <a:p>
            <a:pPr lvl="0" algn="ctr"/>
            <a:r>
              <a:rPr lang="ru-RU" sz="44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«</a:t>
            </a:r>
            <a:r>
              <a:rPr lang="ru-RU" sz="44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ДОМ, В КОТОРОМ Я ЖИВУ»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994" y="1433732"/>
            <a:ext cx="7245350" cy="5424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235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91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03398" y="917726"/>
            <a:ext cx="884766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i="1" dirty="0">
              <a:solidFill>
                <a:prstClr val="black"/>
              </a:solidFill>
              <a:latin typeface="Arno Pro Smbd SmText" pitchFamily="18" charset="0"/>
            </a:endParaRPr>
          </a:p>
          <a:p>
            <a:pPr lvl="0" algn="ctr"/>
            <a:r>
              <a:rPr lang="ru-RU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Воспитание любви к родному краю, к родной культуре, к родному городу, к родной речи – задача первостепенной важности, и нет необходимости это доказывать. Но как воспитать эту любовь? Она начинается с малого – с любви к своей семье, к своему дому. Постоянно расширяясь, эта любовь к родному переходит в любовь к своему государству, к его истории, его прошлому и настоящему, а затем ко всему человечеству».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                                                                   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Д.С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. Лихачёв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026" name="Picture 2" descr="https://catherineasquithgallery.com/uploads/posts/2021-03/1614582334_13-p-detskii-sad-na-belom-fone-1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042"/>
          <a:stretch/>
        </p:blipFill>
        <p:spPr bwMode="auto">
          <a:xfrm>
            <a:off x="2364414" y="3995513"/>
            <a:ext cx="6590771" cy="286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84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91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24465" y="834231"/>
            <a:ext cx="10803467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</a:t>
            </a:r>
            <a:r>
              <a:rPr lang="ru-RU" sz="32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АКТУАЛЬНОСТЬ</a:t>
            </a:r>
            <a:r>
              <a:rPr lang="ru-RU" sz="2400" b="1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:</a:t>
            </a:r>
            <a:endParaRPr lang="ru-RU" sz="2400" b="1" i="1" dirty="0" smtClean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i="1" dirty="0" smtClean="0">
                <a:solidFill>
                  <a:prstClr val="black"/>
                </a:solidFill>
                <a:latin typeface="Arno Pro Smbd SmText" pitchFamily="18" charset="0"/>
              </a:rPr>
              <a:t> 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взаимоотчуждение детей и родителей, разрыв теплых эмоциональных связей между старшим и подрастающим поколением;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в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молодых семьях вопросы воспитания патриотизма не считаются важными</a:t>
            </a:r>
            <a:b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</a:b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многие дошкольники затрудняются  в названии улиц родного города, не знают его достопримечательностей;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 детей отсутствуют знания о русских народных праздниках, традициях;  </a:t>
            </a:r>
            <a:b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</a:b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многие дети не знают государственную символику. </a:t>
            </a:r>
          </a:p>
          <a:p>
            <a:pPr lvl="0" algn="ctr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66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91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0933" y="1012031"/>
            <a:ext cx="10230153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i="1" dirty="0">
              <a:solidFill>
                <a:prstClr val="black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36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ЦЕЛЬ:</a:t>
            </a:r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3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 </a:t>
            </a:r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формирование </a:t>
            </a:r>
            <a:r>
              <a:rPr lang="ru-RU" sz="3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семейной и гражданской принадлежности, патриотических чувств у детей дошкольного возраста.</a:t>
            </a: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34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7" y="-6692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11986868" cy="8494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i="1" dirty="0">
              <a:solidFill>
                <a:prstClr val="black"/>
              </a:solidFill>
              <a:latin typeface="Arno Pro Smbd SmText" pitchFamily="18" charset="0"/>
            </a:endParaRPr>
          </a:p>
          <a:p>
            <a:pPr lvl="0" algn="ctr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32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3200" i="1" dirty="0">
              <a:ln>
                <a:solidFill>
                  <a:prstClr val="black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 algn="ctr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40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ЛЭПБУК РАЗДЕЛЕН НА 3 БЛОКА </a:t>
            </a:r>
            <a:r>
              <a:rPr lang="ru-RU" sz="40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</a:t>
            </a:r>
            <a:endParaRPr lang="ru-RU" sz="40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endParaRPr lang="ru-RU" sz="32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                          1 </a:t>
            </a:r>
            <a:r>
              <a:rPr lang="ru-RU" sz="3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блок – «Я и моя </a:t>
            </a:r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семья»</a:t>
            </a:r>
            <a:endParaRPr lang="ru-RU" sz="3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                          2 </a:t>
            </a:r>
            <a:r>
              <a:rPr lang="ru-RU" sz="3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блок – </a:t>
            </a:r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«Наш любимый детский сад»</a:t>
            </a:r>
            <a:endParaRPr lang="ru-RU" sz="3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>
              <a:tabLst>
                <a:tab pos="3138488" algn="l"/>
              </a:tabLst>
            </a:pPr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                          3 </a:t>
            </a:r>
            <a:r>
              <a:rPr lang="ru-RU" sz="3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блок – </a:t>
            </a:r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«Мой родной</a:t>
            </a:r>
            <a:r>
              <a:rPr lang="ru-RU" sz="3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край, моя страна»</a:t>
            </a:r>
            <a:endParaRPr lang="ru-RU" sz="3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                              </a:t>
            </a:r>
            <a:endParaRPr lang="ru-RU" sz="3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3200" dirty="0" smtClean="0">
              <a:ln>
                <a:solidFill>
                  <a:prstClr val="black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/>
            <a:r>
              <a:rPr lang="ru-RU" sz="24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marL="358775" lvl="0" indent="-358775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marL="358775" lvl="0" indent="-358775"/>
            <a:endParaRPr lang="ru-RU" sz="32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 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64423" y="45944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64"/>
          <a:stretch/>
        </p:blipFill>
        <p:spPr bwMode="auto">
          <a:xfrm>
            <a:off x="0" y="239714"/>
            <a:ext cx="4357231" cy="6618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6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9" y="-6692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52913" y="0"/>
            <a:ext cx="8781143" cy="812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i="1" dirty="0">
              <a:solidFill>
                <a:prstClr val="black"/>
              </a:solidFill>
              <a:latin typeface="Arno Pro Smbd SmText" pitchFamily="18" charset="0"/>
            </a:endParaRPr>
          </a:p>
          <a:p>
            <a:pPr lvl="0" algn="ctr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32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3200" i="1" dirty="0">
              <a:ln>
                <a:solidFill>
                  <a:prstClr val="black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 algn="ctr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40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1 БЛОК  «Я И МОЯ СЕМЬЯ»</a:t>
            </a:r>
            <a:endParaRPr lang="ru-RU" sz="40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endParaRPr lang="ru-RU" sz="32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Цель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закрепление знаний детей о своей семье, профессиях их близких, увлечениях, семейных традициях и ценностях, взаимоотношениях между членами семьи.</a:t>
            </a:r>
          </a:p>
          <a:p>
            <a:pPr lvl="0"/>
            <a:r>
              <a:rPr lang="ru-RU" sz="3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                             </a:t>
            </a:r>
            <a:endParaRPr lang="ru-RU" sz="3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3200" dirty="0" smtClean="0">
              <a:ln>
                <a:solidFill>
                  <a:prstClr val="black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/>
            <a:r>
              <a:rPr lang="ru-RU" sz="24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marL="358775" lvl="0" indent="-358775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marL="358775" lvl="0" indent="-358775"/>
            <a:endParaRPr lang="ru-RU" sz="32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 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64423" y="45944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64"/>
          <a:stretch/>
        </p:blipFill>
        <p:spPr bwMode="auto">
          <a:xfrm>
            <a:off x="-275772" y="116510"/>
            <a:ext cx="4357231" cy="6618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028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9" y="-6692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73942" y="185211"/>
            <a:ext cx="9376229" cy="10802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1 БЛОК  «Я И МОЯ СЕМЬЯ» ВКЛЮЧАЕТ В СЕБЯ СЛЕДУЮЩИЕ ЗАДАНИЯ:</a:t>
            </a: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игра «Составь свою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семью.</a:t>
            </a: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«Семейные традиции»</a:t>
            </a: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игра «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Семья»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«Домашние дела»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«Помоги маме убрать в комнате»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«Гараж»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«Ванная комната»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«Одежда по сезону»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40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32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3200" i="1" dirty="0">
              <a:ln>
                <a:solidFill>
                  <a:srgbClr val="002060"/>
                </a:solidFill>
              </a:ln>
              <a:solidFill>
                <a:srgbClr val="FF0000"/>
              </a:solidFill>
              <a:latin typeface="Arno Pro Smbd SmText" pitchFamily="18" charset="0"/>
            </a:endParaRPr>
          </a:p>
          <a:p>
            <a:pPr lvl="0"/>
            <a:endParaRPr lang="ru-RU" sz="3200" dirty="0" smtClean="0">
              <a:ln>
                <a:solidFill>
                  <a:prstClr val="black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/>
            <a:r>
              <a:rPr lang="ru-RU" sz="24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marL="358775" lvl="0" indent="-358775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marL="358775" lvl="0" indent="-358775"/>
            <a:endParaRPr lang="ru-RU" sz="32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 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38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9" y="-6692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7326" y="185211"/>
            <a:ext cx="11830504" cy="8833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СОСТАВЬ «СЕМЬЮ»:</a:t>
            </a: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Цель</a:t>
            </a:r>
            <a:r>
              <a:rPr lang="ru-RU" sz="2800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Формировать представление детей о том, что они имеют право на семью, расширять представления детей о семье и её членах, о доброжелательных отношениях родных людей.</a:t>
            </a:r>
          </a:p>
          <a:p>
            <a:pPr lvl="0"/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endParaRPr lang="ru-RU" sz="40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32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3200" i="1" dirty="0">
              <a:ln>
                <a:solidFill>
                  <a:srgbClr val="002060"/>
                </a:solidFill>
              </a:ln>
              <a:solidFill>
                <a:srgbClr val="FF0000"/>
              </a:solidFill>
              <a:latin typeface="Arno Pro Smbd SmText" pitchFamily="18" charset="0"/>
            </a:endParaRPr>
          </a:p>
          <a:p>
            <a:pPr lvl="0"/>
            <a:endParaRPr lang="ru-RU" sz="3200" dirty="0" smtClean="0">
              <a:ln>
                <a:solidFill>
                  <a:prstClr val="black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/>
            <a:r>
              <a:rPr lang="ru-RU" sz="24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marL="358775" lvl="0" indent="-358775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marL="358775" lvl="0" indent="-358775"/>
            <a:endParaRPr lang="ru-RU" sz="32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 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2363561"/>
            <a:ext cx="5518150" cy="414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485" y="1970392"/>
            <a:ext cx="3700915" cy="493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719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9" y="-6692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73942" y="185211"/>
            <a:ext cx="87811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«СЕМЕЙНЫЕ  ТРАДИЦИИ»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200" y="739288"/>
            <a:ext cx="11633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</a:t>
            </a:r>
            <a:r>
              <a:rPr lang="ru-RU" sz="2800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формирование убеждения о важности роли семьи в жизни человека.</a:t>
            </a:r>
          </a:p>
          <a:p>
            <a:pPr lvl="0"/>
            <a:endParaRPr lang="ru-RU" sz="2800" i="1" dirty="0" smtClean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00" y="1817688"/>
            <a:ext cx="5937250" cy="444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329" y="1817688"/>
            <a:ext cx="5730875" cy="429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459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9" y="-6692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73942" y="185211"/>
            <a:ext cx="87811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«СЕМЬЯ»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714237"/>
            <a:ext cx="1163360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Цели</a:t>
            </a:r>
            <a:r>
              <a:rPr lang="ru-RU" sz="2400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Способствовать запоминанию и называнию детьми членов своей семьи; подводить к пониманию, что в мире главные - и дети, и взрослые; воспитывать любовь и уважение к своей семье.</a:t>
            </a:r>
          </a:p>
          <a:p>
            <a:pPr lvl="0"/>
            <a:r>
              <a:rPr lang="ru-RU" sz="24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23" y="2019981"/>
            <a:ext cx="5780087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810" y="2019981"/>
            <a:ext cx="5700713" cy="427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422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7" y="1104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973942" y="185211"/>
            <a:ext cx="87811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«ПОМОЖЕМ МАМЕ НА КУХНЕ»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2417" y="705662"/>
            <a:ext cx="11805412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Цели</a:t>
            </a:r>
            <a:r>
              <a:rPr lang="ru-RU" sz="2800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приобщение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детей к социально бытовым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навыкам формирование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основ безопасного поведения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на кухне.</a:t>
            </a: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развитие кругозора детей; активизация словаря; умение называть продукты, овощи, фрукты, посуду, отгадывать их по характерным признакам.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805714" y="521582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258" y="2875002"/>
            <a:ext cx="5282059" cy="3960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379" y="2598004"/>
            <a:ext cx="5505450" cy="412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69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-6693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64344" y="-32503"/>
            <a:ext cx="93907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«ПОМОГИ МАМЕ УБРАТЬ В КОМНАТЕ»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2229" y="846930"/>
            <a:ext cx="11785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Ц </a:t>
            </a:r>
            <a:r>
              <a:rPr lang="ru-RU" sz="2800" i="1" dirty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е л ь : 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дать понятие о совместном труде в семье, о ведении домашнего хозяйства; -воспитывать любовь, уважение, аккуратность, желание помогать маме, стремление сделать нечто приятное маме.</a:t>
            </a:r>
            <a:endParaRPr lang="ru-RU" sz="28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29" y="2356791"/>
            <a:ext cx="5754687" cy="43164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412" y="2047972"/>
            <a:ext cx="5591175" cy="46767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070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5228" y="-6694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6743" y="110022"/>
            <a:ext cx="1177108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</a:t>
            </a:r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«ГАРАЖ»</a:t>
            </a:r>
            <a:endParaRPr lang="ru-RU" sz="2800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 е л ь 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Воспитывать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 детей уважение к папам, желание быть им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помощниками. Познакомить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детей с некоторыми столярными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инструментами, формирование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основ безопасного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поведения.</a:t>
            </a:r>
            <a:endParaRPr lang="ru-RU" sz="2400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048000" y="269033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b="1" dirty="0">
              <a:solidFill>
                <a:srgbClr val="333333"/>
              </a:solidFill>
              <a:latin typeface="PT Sans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verdana"/>
              </a:rPr>
              <a:t> </a:t>
            </a:r>
            <a:endParaRPr lang="ru-RU" b="0" i="0" dirty="0">
              <a:solidFill>
                <a:srgbClr val="000000"/>
              </a:solidFill>
              <a:effectLst/>
              <a:latin typeface="verdana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46" y="1997839"/>
            <a:ext cx="5864225" cy="363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17" b="6556"/>
          <a:stretch/>
        </p:blipFill>
        <p:spPr bwMode="auto">
          <a:xfrm>
            <a:off x="6871196" y="1862377"/>
            <a:ext cx="4448854" cy="4828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439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364344" y="185211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</a:t>
            </a:r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«ВАННАЯ КОМНАТА»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81646" y="691122"/>
            <a:ext cx="103061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дать понятие о назначении ванной в жизни человека., формирование основ безопасного поведения в ванной.</a:t>
            </a: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29" y="1683264"/>
            <a:ext cx="5291137" cy="396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513" y="1600408"/>
            <a:ext cx="5018377" cy="5113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880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671596"/>
            <a:ext cx="939074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endParaRPr lang="ru-RU" sz="2800" b="1" dirty="0" smtClean="0">
              <a:solidFill>
                <a:srgbClr val="111111"/>
              </a:solidFill>
              <a:latin typeface="Arial"/>
            </a:endParaRPr>
          </a:p>
          <a:p>
            <a:endParaRPr lang="ru-RU" sz="2800" b="1" dirty="0">
              <a:solidFill>
                <a:srgbClr val="111111"/>
              </a:solidFill>
              <a:latin typeface="Arial"/>
            </a:endParaRPr>
          </a:p>
          <a:p>
            <a:endParaRPr lang="ru-RU" sz="2800" b="1" dirty="0" smtClean="0">
              <a:solidFill>
                <a:srgbClr val="111111"/>
              </a:solidFill>
              <a:latin typeface="Arial"/>
            </a:endParaRPr>
          </a:p>
          <a:p>
            <a:r>
              <a:rPr lang="ru-RU" sz="2800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28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048000" y="78682"/>
            <a:ext cx="6197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«ОДЕЖДА ПО СЕЗОНУ»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закрепление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знаний детей о разнообразии одежды, названиях, назначении; использовании одежды по сезонам.</a:t>
            </a: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pic>
        <p:nvPicPr>
          <p:cNvPr id="15363" name="Picture 3" descr="F:\лепбук\IMG-20210601-WA0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029" y="1889050"/>
            <a:ext cx="5691964" cy="42689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F:\лепбук\IMG-20210601-WA00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93" y="1910362"/>
            <a:ext cx="5663548" cy="42476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1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28686" y="1814976"/>
            <a:ext cx="89392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расширять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представления детей о детском саде, формировать духовно-нравственное отношение и чувство любви к своей группе и детскому саду.</a:t>
            </a: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81237" y="739288"/>
            <a:ext cx="113302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2 </a:t>
            </a:r>
            <a:r>
              <a:rPr lang="ru-RU" sz="36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БЛОК – </a:t>
            </a:r>
            <a:r>
              <a:rPr lang="ru-RU" sz="36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«НАШ ЛЮБИМЫЙ ДЕТСКИЙ САД»  </a:t>
            </a:r>
            <a:endParaRPr lang="ru-RU" sz="3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14" y="92585"/>
            <a:ext cx="4359275" cy="662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965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«Прогуляемся по детскому саду»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«Профессии в детском саду»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«Прачка»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«Что нужно повару»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«Режим дня»</a:t>
            </a: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«Музей в детском саду»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«Правила поведения в детском саду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  <a:latin typeface="Arno Pro Smbd SmText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2 </a:t>
            </a:r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БЛОК –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«НАШ ЛЮБИМЫЙ ДЕТСКИЙ САД» </a:t>
            </a:r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ВКЛЮЧАЕТ СЛЕДУЮЩИЕ 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ЗАДАНИЯ: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55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4230" y="624641"/>
            <a:ext cx="116335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уточнить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представления детей о детском саде: назначение детского сада, расположение кабинетов, обязанности работников.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dirty="0">
              <a:solidFill>
                <a:srgbClr val="FF0000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85715" y="199421"/>
            <a:ext cx="9630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«ПРОГУЛЯЕМСЯ ПО ДЕТСКОМУ САДУ»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48000" y="255183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dirty="0"/>
          </a:p>
        </p:txBody>
      </p:sp>
      <p:pic>
        <p:nvPicPr>
          <p:cNvPr id="23554" name="Picture 2" descr="F:\лепбук\IMG_20210602_1026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068" y="1671595"/>
            <a:ext cx="6790303" cy="50927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17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4229" y="799257"/>
            <a:ext cx="1163359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dirty="0">
              <a:solidFill>
                <a:srgbClr val="FF0000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01362" y="1171185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85715" y="199421"/>
            <a:ext cx="96306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48000" y="255183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dirty="0"/>
          </a:p>
        </p:txBody>
      </p:sp>
      <p:pic>
        <p:nvPicPr>
          <p:cNvPr id="23555" name="Picture 3" descr="F:\лепбук\IMG_20210602_1023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60" y="151523"/>
            <a:ext cx="3859469" cy="28946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641" y="136620"/>
            <a:ext cx="3968252" cy="29719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9351" y="136620"/>
            <a:ext cx="3898478" cy="29245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60" y="3369248"/>
            <a:ext cx="3779611" cy="283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2" name="Picture 6" descr="F:\лепбук\IMG_20210602_10244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057" y="3403316"/>
            <a:ext cx="4005943" cy="30044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3" name="Picture 7" descr="F:\лепбук\IMG_20210602_10244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142" y="3501288"/>
            <a:ext cx="3744686" cy="28085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662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4229" y="799257"/>
            <a:ext cx="1163359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расширять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представления детей о разнообразных 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профессиях в детском саду,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их названиях и роде деятельности. Знакомить с орудиями труда, инструментами нужными людям этих профессий, соотносить их. Воспитывать уважение к труду взрослых.</a:t>
            </a:r>
          </a:p>
          <a:p>
            <a:pPr lvl="0"/>
            <a:endParaRPr lang="ru-RU" sz="2800" dirty="0">
              <a:solidFill>
                <a:srgbClr val="FF0000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62629" y="186796"/>
            <a:ext cx="78522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«ПРОФЕССИИ В ДЕТСКОМ САДУ»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48000" y="255183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dirty="0"/>
          </a:p>
        </p:txBody>
      </p:sp>
      <p:pic>
        <p:nvPicPr>
          <p:cNvPr id="1026" name="Picture 2" descr="F:\IMG_20210607_1930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709" y="2067810"/>
            <a:ext cx="6386920" cy="4790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42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51771" y="589599"/>
            <a:ext cx="1148845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познакомить детей с бытовой техникой (стиральная машина, с ее      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  предназначением).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закреплять умение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выделять цвет, величину, как особое свойство     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предметов; формировать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 детей правила безопасности с бытовыми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приборами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расширять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 обогащать представления детей о трудовых действиях и результатах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труда; воспитывать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 детей желание трудиться.</a:t>
            </a:r>
          </a:p>
          <a:p>
            <a:pPr lvl="0"/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dirty="0">
              <a:solidFill>
                <a:srgbClr val="FF0000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atin typeface="Times New Roman"/>
              <a:ea typeface="Times New Roman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62629" y="186796"/>
            <a:ext cx="78522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«ПРАЧКА»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48000" y="255183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dirty="0"/>
          </a:p>
        </p:txBody>
      </p:sp>
      <p:pic>
        <p:nvPicPr>
          <p:cNvPr id="27650" name="Picture 2" descr="F:\лепбук\IMG-20210601-WA002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01"/>
          <a:stretch/>
        </p:blipFill>
        <p:spPr bwMode="auto">
          <a:xfrm>
            <a:off x="7461927" y="2610930"/>
            <a:ext cx="4252569" cy="41692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F:\лепбук\IMG-20210601-WA00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723" y="3059668"/>
            <a:ext cx="4840513" cy="36303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26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51771" y="589599"/>
            <a:ext cx="1148845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р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асширение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представлений детей о труде взрослых</a:t>
            </a:r>
          </a:p>
          <a:p>
            <a:pPr lvl="0"/>
            <a:r>
              <a:rPr lang="ru-RU" sz="24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формирование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 ребенка элементарных представлений и знаний о профессии повара, о его трудовых действиях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 формировать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 детей умение отличать продукты друг от друга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 ознакомление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 орудиями труда повара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 получение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ребенком знаний в области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кулинарии; воспитание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 детей уважения к профессии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повара.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dirty="0">
              <a:solidFill>
                <a:srgbClr val="FF0000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atin typeface="Times New Roman"/>
              <a:ea typeface="Times New Roman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74767" y="963131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06876" y="565025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81282" y="579020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62629" y="186796"/>
            <a:ext cx="78522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«ЧТО НУЖНО ПОВАРУ»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48000" y="255183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dirty="0"/>
          </a:p>
        </p:txBody>
      </p:sp>
      <p:pic>
        <p:nvPicPr>
          <p:cNvPr id="28674" name="Picture 2" descr="F:\лепбук\IMG_20210602_10461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71"/>
          <a:stretch/>
        </p:blipFill>
        <p:spPr bwMode="auto">
          <a:xfrm>
            <a:off x="6608996" y="2551837"/>
            <a:ext cx="4272053" cy="40957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F:\лепбук\IMG_20210606_19532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88" y="2525064"/>
            <a:ext cx="5777247" cy="43329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34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4229" y="797510"/>
            <a:ext cx="116336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закреплять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 детьми представление о частях суток: (утро, день, вечер, ночь), составляющими режим дня, уточнять представления о предметах, необходимых в разных режимных моментах, развивать связную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речь.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358281" y="327989"/>
            <a:ext cx="50994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«РЕЖИМ ДНЯ»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110" y="2182505"/>
            <a:ext cx="5991816" cy="44938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263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799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4171" y="612844"/>
            <a:ext cx="117092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ознакомление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дошкольников с историей и культурой своего 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народа.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2784" y="612844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48000" y="3063013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872342" y="172461"/>
            <a:ext cx="7866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«МУЗЕЙ В ДЕТСКОМ САДУ»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734" y="1148376"/>
            <a:ext cx="7459436" cy="5594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459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129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51771" y="589599"/>
            <a:ext cx="11488457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закреплять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 детей знания о правилах культурного поведения в общественных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местах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.</a:t>
            </a:r>
            <a:endParaRPr lang="ru-RU" sz="28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формировать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умения правильно вести себя в обществе, выполнять культурно-гигиенические нормы; учить оценивать сложившуюся ситуацию, анализировать действия других; воспитывать понятие о культурном поведении. </a:t>
            </a: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dirty="0">
              <a:solidFill>
                <a:srgbClr val="FF0000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atin typeface="Times New Roman"/>
              <a:ea typeface="Times New Roman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74767" y="963131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06876" y="565025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81282" y="579020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553028" y="186796"/>
            <a:ext cx="91004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«ПРАВИЛА ПОВЕДЕНИЯ В ДЕТСКОМ САДУ»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48000" y="255183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u="sng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dirty="0"/>
          </a:p>
        </p:txBody>
      </p:sp>
      <p:pic>
        <p:nvPicPr>
          <p:cNvPr id="29698" name="Picture 2" descr="F:\лепбук\IMG_20210602_1022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71" y="2697868"/>
            <a:ext cx="5109029" cy="383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F:\лепбук\IMG_20210606_2009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282" y="2690337"/>
            <a:ext cx="2327538" cy="174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F:\лепбук\IMG_20210606_2009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876" y="2673033"/>
            <a:ext cx="2350609" cy="1762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Picture 5" descr="F:\лепбук\IMG_20210606_2010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282" y="4664554"/>
            <a:ext cx="2486781" cy="1865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913" y="4613754"/>
            <a:ext cx="2496596" cy="1867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33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28686" y="1814976"/>
            <a:ext cx="89392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воспитание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патриотических чувств в процессе знакомства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дошкольников с родным краем, историей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родного края, с </a:t>
            </a:r>
            <a:r>
              <a:rPr lang="ru-RU" sz="2800" i="1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родной страной.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81237" y="739288"/>
            <a:ext cx="113302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3 </a:t>
            </a:r>
            <a:r>
              <a:rPr lang="ru-RU" sz="36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БЛОК – </a:t>
            </a:r>
            <a:r>
              <a:rPr lang="ru-RU" sz="36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«МОЙ РОДНОЙ КРАЙ, РОДНАЯ СТРАНА»  </a:t>
            </a:r>
            <a:endParaRPr lang="ru-RU" sz="3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9275" cy="6621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532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27266" y="1167090"/>
            <a:ext cx="11390563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«Достопримечательности станицы Алексеевской»</a:t>
            </a: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«Растительный и животный мир родного края»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«Все профессии важны, все профессии нужны»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«Военные профессии»</a:t>
            </a: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«Одень солдата»</a:t>
            </a: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«Транспорт»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«Собери флаг и герб »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«Предметы народного быта»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«Подбери начинку к блинам»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«Животные Севера»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«Животные Африки»</a:t>
            </a: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«Морские обитатели»</a:t>
            </a:r>
          </a:p>
          <a:p>
            <a:pPr lvl="0"/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Дидактическая игра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«Животные в зимнем лесу»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4229" y="1402684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4399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3 </a:t>
            </a:r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БЛОК –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«МОЙ РОДНОЙ КРАЙ, МОЯ СТРАНА» </a:t>
            </a:r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ВКЛЮЧАЕТ СЛЕДУЮЩИЕ  ЗАДАНИЯ: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3799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5967" y="1030146"/>
            <a:ext cx="11633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знакомить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детей с памятниками, учить ориентироваться в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родной станице.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94580" y="288611"/>
            <a:ext cx="113302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«ДОСТОПРИМЕЧАТЕЛЬНОСТИ СТАНИЦЫ АЛЕКСЕЕВСКОЙ»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30" y="2118127"/>
            <a:ext cx="5657739" cy="4243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F:\лепбук\IMG_20210606_2054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028" y="2213022"/>
            <a:ext cx="5404684" cy="4053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80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8" y="-2903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5967" y="1030146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28536" y="285019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67" y="195041"/>
            <a:ext cx="1784090" cy="1336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3896" y="4735406"/>
            <a:ext cx="1838684" cy="137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9233" y="3647752"/>
            <a:ext cx="1889817" cy="1417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5062" y="139176"/>
            <a:ext cx="2042927" cy="1532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30" y="1036190"/>
            <a:ext cx="1740387" cy="1302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55" y="4733570"/>
            <a:ext cx="1906098" cy="1429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537" y="1296969"/>
            <a:ext cx="1867975" cy="1401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30" y="3337144"/>
            <a:ext cx="1864077" cy="1398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55" y="2073398"/>
            <a:ext cx="1878245" cy="140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5981" y="2338480"/>
            <a:ext cx="1914515" cy="1434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700" y="905386"/>
            <a:ext cx="7248051" cy="5436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943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8" y="-2903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82007" y="3290501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b="1" dirty="0" smtClean="0">
                <a:latin typeface="Times New Roman, serif"/>
              </a:rPr>
              <a:t> </a:t>
            </a:r>
            <a:r>
              <a:rPr lang="ru-RU" sz="2800" i="1" dirty="0" smtClean="0">
                <a:solidFill>
                  <a:srgbClr val="000000"/>
                </a:solidFill>
                <a:latin typeface="Times New Roman, serif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13890" y="217899"/>
            <a:ext cx="115371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«РАСТИТЕЛЬНЫЙ И ЖИВОТНЫЙ МИР </a:t>
            </a:r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Р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ОДНОГО КРАЯ»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5967" y="1030146"/>
            <a:ext cx="11633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28536" y="285019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 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048000" y="31058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37474F"/>
                </a:solidFill>
                <a:latin typeface="Open Sans"/>
              </a:rPr>
              <a:t> </a:t>
            </a:r>
            <a:endParaRPr lang="ru-RU" b="1" i="0" dirty="0">
              <a:solidFill>
                <a:srgbClr val="37474F"/>
              </a:solidFill>
              <a:effectLst/>
              <a:latin typeface="Open San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33490" y="805599"/>
            <a:ext cx="10852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асширение </a:t>
            </a:r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представлений детей о растительном и животном мире родного края. 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04" y="1759706"/>
            <a:ext cx="4444162" cy="3328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030" y="1665031"/>
            <a:ext cx="4798538" cy="359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409" y="3191631"/>
            <a:ext cx="4833937" cy="362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7409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5143" y="828289"/>
            <a:ext cx="1179442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</a:t>
            </a:r>
            <a:r>
              <a:rPr lang="ru-RU" sz="2600" i="1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закрепить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названия профессий и действий, которые совершаются ими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.</a:t>
            </a:r>
          </a:p>
          <a:p>
            <a:pPr lvl="0"/>
            <a:r>
              <a:rPr lang="ru-RU" sz="2400" i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</a:t>
            </a:r>
            <a:r>
              <a:rPr lang="ru-RU" sz="2400" i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Учить соотносить орудия труда с профессией людей; Воспитывать интерес к труду взрослых, желание помогать им, Брать на себя роли людей разных профессий в творческих играх; Обогащать и пополнять словарный запас слов по теме; Развивать воображение, мышление, навыки словообразования.  </a:t>
            </a: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1140903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94580" y="288611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«ВСЕ ПРОФЕССИИ ВАЖНЫ, ВСЕ ПРОФЕССИИ НУЖНЫ»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572" y="2875002"/>
            <a:ext cx="5078389" cy="3808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815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8788" y="519544"/>
            <a:ext cx="11794424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воспитание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нравственно-патриотических чувств, любви к Родине, уважения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к Российской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армии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.</a:t>
            </a:r>
            <a:endParaRPr lang="ru-RU" sz="2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</a:t>
            </a:r>
            <a:r>
              <a:rPr lang="ru-RU" sz="2400" i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закреплять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знания детей о разнообразии военных профессий;</a:t>
            </a: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уточнить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знания о том, чем занимаются военные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 сформировать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понимание того, что работа военного нужна и ответственна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 закрепить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умение правильно собирать изображение предмета из отдельных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частей; развивать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познавательные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процессы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.</a:t>
            </a: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53366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94580" y="112545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«ОДЕНЬ СОЛДАТА»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324" y="2896689"/>
            <a:ext cx="5093607" cy="38202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379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8788" y="519544"/>
            <a:ext cx="117944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закреплять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знания детей о военной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форме, развивать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любознательность и интерес к истории своей страны; воспитывать патриотами своего государства.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57633" y="112545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«ВОЕННЫЕ ПРОФЕССИИ»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452" y="1840833"/>
            <a:ext cx="5370513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56" y="2105945"/>
            <a:ext cx="5297487" cy="396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61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3816" y="765665"/>
            <a:ext cx="1179442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научить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детей дошкольного возраста отличать и называть водный, воздушный и наземный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транспорт.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57633" y="112545"/>
            <a:ext cx="113302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«ТРАНСПОРТ»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24" y="2550338"/>
            <a:ext cx="5429973" cy="29668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736" y="1738085"/>
            <a:ext cx="6282566" cy="4399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251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8788" y="519544"/>
            <a:ext cx="11794424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способствовать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закреплению знания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флага и герба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своей страны,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закрепить основные цвета флагов, что они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обозначают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.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0101" y="112545"/>
            <a:ext cx="113302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«СОБЕРИ ФЛАГ И ГЕРБ»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88" y="1997839"/>
            <a:ext cx="5803900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817" y="1997839"/>
            <a:ext cx="5803900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96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1165343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8788" y="519544"/>
            <a:ext cx="117944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 smtClean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формировать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представление о предметах быта наших предков (одежда, обувь, утварь, предметы труда, посуда, мебель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).</a:t>
            </a:r>
          </a:p>
          <a:p>
            <a:pPr lvl="0"/>
            <a:r>
              <a:rPr lang="ru-RU" sz="2600" i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закреплять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знания детей предметов быта русского народа, развивать память, внимание,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речь; воспитывать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любовь к родному краю.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0101" y="112545"/>
            <a:ext cx="113302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«ПРЕДМЕТЫ НАРОДНОГО БЫТА»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0" y="2598004"/>
            <a:ext cx="5587093" cy="419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399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814" y="-2903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2449208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8788" y="519544"/>
            <a:ext cx="1179442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приобщение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детей к русским традициям, к родной культуре.</a:t>
            </a:r>
          </a:p>
          <a:p>
            <a:pPr lvl="0"/>
            <a:r>
              <a:rPr lang="ru-RU" sz="2400" i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познакомить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 русским народным праздником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Масленица;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воспитывать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уважительное отношение к традициям русского народа, умение и желание применять их в жизни; любовь к родному краю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 развивать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интерес к русскими народными играми; учить в них играть, развивать быстроту, ловкость, внимание.  </a:t>
            </a: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0101" y="79568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«ПОДБЕРИ НАЧИНКУ К БЛИНУ»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068" y="2392127"/>
            <a:ext cx="5803900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06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691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2449208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8788" y="519544"/>
            <a:ext cx="1179442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расширять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знания детей о животных севера. Знакомство детей с характерными особенностями животных севера.</a:t>
            </a:r>
          </a:p>
          <a:p>
            <a:pPr lvl="0"/>
            <a:r>
              <a:rPr lang="ru-RU" sz="2400" i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</a:t>
            </a:r>
            <a:r>
              <a:rPr lang="ru-RU" sz="2400" i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: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Обобщать знания детей о животных севера; развивать у детей познавательный интерес к жизни животных холодных стран; воспитывать бережное отношение к ней, к друзьям нашим меньшим, животным севера.</a:t>
            </a:r>
          </a:p>
          <a:p>
            <a:pPr lvl="0"/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4229" y="86629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«ЖИВОТНЫЕ СЕВЕРА»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026" name="Picture 2" descr="F:\лепбук\IMG-20210601-WA00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513" y="2640261"/>
            <a:ext cx="5513468" cy="41351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28" y="2690336"/>
            <a:ext cx="5379937" cy="4034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095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99" y="-2903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2449208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8788" y="519544"/>
            <a:ext cx="117944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расширить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знания детей о животных жарких стран.</a:t>
            </a:r>
          </a:p>
          <a:p>
            <a:pPr lvl="0"/>
            <a:r>
              <a:rPr lang="ru-RU" sz="2400" i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формировать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представления детей о природных зонах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Земли; познакомить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детей с дикими животными: пустыни, саваны,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джунглей; их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образ жизни, повадки, приспособленность к среде обитания. </a:t>
            </a:r>
          </a:p>
          <a:p>
            <a:pPr lvl="0"/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80101" y="48258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«ЖИВОТНЫЕ  АФРИКИ»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418" y="2160097"/>
            <a:ext cx="6270349" cy="47072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770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2449208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97235" y="455879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5555" y="739288"/>
            <a:ext cx="117944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способствовать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закреплению знании детей о морских обитателях.</a:t>
            </a:r>
          </a:p>
          <a:p>
            <a:pPr lvl="0"/>
            <a:r>
              <a:rPr lang="ru-RU" sz="2600" i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закреплять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знания детей о морских обитателях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 формировать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умение классифицировать морских обитателей (млекопитающие, рыбы, моллюски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; </a:t>
            </a:r>
            <a:endParaRPr lang="ru-RU" sz="26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асширять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кругозор детей через ознакомление детей с морскими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обитателями. 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76009" y="194269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94580" y="194269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«МОРСКИЕ ОБИТАТЕЛИ»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1026" name="Picture 2" descr="F:\лепбук\IMG-20210601-WA00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373" y="2449208"/>
            <a:ext cx="5442856" cy="40821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777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6469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27396" y="2449208"/>
            <a:ext cx="93907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sz="1400" dirty="0">
              <a:solidFill>
                <a:srgbClr val="111111"/>
              </a:solidFill>
              <a:latin typeface="Arial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148376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2800" b="1" i="1" dirty="0" smtClean="0">
                <a:solidFill>
                  <a:prstClr val="black"/>
                </a:solidFill>
                <a:latin typeface="Arno Pro Caption" pitchFamily="18" charset="0"/>
              </a:rPr>
              <a:t> </a:t>
            </a:r>
            <a:endParaRPr lang="ru-RU" sz="2400" b="1" i="1" dirty="0">
              <a:solidFill>
                <a:prstClr val="black"/>
              </a:solidFill>
              <a:latin typeface="Arno Pro Captio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4767" y="439911"/>
            <a:ext cx="6096000" cy="2993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050" b="1" dirty="0" smtClean="0">
                <a:solidFill>
                  <a:srgbClr val="231F2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r>
              <a:rPr lang="ru-RU" dirty="0" smtClean="0">
                <a:solidFill>
                  <a:srgbClr val="111111"/>
                </a:solidFill>
                <a:latin typeface="Arial"/>
              </a:rPr>
              <a:t>.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5555" y="739288"/>
            <a:ext cx="11794424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Цель: </a:t>
            </a:r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знакомство </a:t>
            </a:r>
            <a:r>
              <a:rPr lang="ru-RU" sz="26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детей с окружающим миром.</a:t>
            </a:r>
          </a:p>
          <a:p>
            <a:pPr lvl="0"/>
            <a:r>
              <a:rPr lang="ru-RU" sz="2400" i="1" dirty="0" smtClean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Задачи: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расширить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представления о зимовке диких животных (заяц, лиса, белка, медведь, волк, устанавливать связи между особенностями внешнего вида, поведением животных и условиями зимнего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сезона; уточнить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, почему эти животные называются дикими, как называется их жилище, как добывают себе </a:t>
            </a:r>
            <a:r>
              <a:rPr lang="ru-RU" sz="24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пищу; воспитывать </a:t>
            </a:r>
            <a:r>
              <a:rPr lang="ru-RU" sz="2400" i="1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любознательность и интерес к миру животных, желание защищать и оберегать их. </a:t>
            </a:r>
          </a:p>
          <a:p>
            <a:pPr lvl="0"/>
            <a:r>
              <a:rPr lang="ru-RU" sz="26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4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pPr lvl="0"/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26903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43DC3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4530" y="2187598"/>
            <a:ext cx="106999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199783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rgbClr val="111111"/>
                </a:solidFill>
                <a:latin typeface="Arial"/>
              </a:rPr>
              <a:t> </a:t>
            </a:r>
            <a:endParaRPr lang="ru-RU" b="0" i="0" dirty="0">
              <a:solidFill>
                <a:srgbClr val="111111"/>
              </a:solidFill>
              <a:effectLst/>
              <a:latin typeface="Arial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82007" y="1505397"/>
            <a:ext cx="102380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endParaRPr lang="ru-RU" sz="2800" i="1" dirty="0">
              <a:ln>
                <a:solidFill>
                  <a:schemeClr val="tx1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  <a:p>
            <a:r>
              <a:rPr lang="ru-RU" sz="2800" i="1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908018" y="2880096"/>
            <a:ext cx="274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 </a:t>
            </a:r>
            <a:endParaRPr lang="ru-RU" sz="24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9723" y="504055"/>
            <a:ext cx="10239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Arno Pro Smbd SmText" pitchFamily="18" charset="0"/>
              </a:rPr>
              <a:t> 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25555" y="206756"/>
            <a:ext cx="113302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ДИДАКТИЧЕСКАЯ ИГРА </a:t>
            </a:r>
            <a:r>
              <a:rPr lang="ru-RU" sz="2800" dirty="0" smtClean="0">
                <a:ln>
                  <a:solidFill>
                    <a:prstClr val="black"/>
                  </a:solidFill>
                </a:ln>
                <a:solidFill>
                  <a:srgbClr val="0070C0"/>
                </a:solidFill>
                <a:latin typeface="Mistral" panose="03090702030407020403" pitchFamily="66" charset="0"/>
              </a:rPr>
              <a:t>«ЖИВОТНЫЕ В ЗИМНЕМ ЛЕСУ » </a:t>
            </a:r>
            <a:endParaRPr lang="ru-RU" sz="2800" i="1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Arno Pro Smbd SmText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767" y="3087025"/>
            <a:ext cx="5038719" cy="3777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349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2252</Words>
  <Application>Microsoft Office PowerPoint</Application>
  <PresentationFormat>Широкоэкранный</PresentationFormat>
  <Paragraphs>856</Paragraphs>
  <Slides>42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6" baseType="lpstr">
      <vt:lpstr>Arial</vt:lpstr>
      <vt:lpstr>Arno Pro Caption</vt:lpstr>
      <vt:lpstr>Arno Pro Smbd SmText</vt:lpstr>
      <vt:lpstr>Calibri</vt:lpstr>
      <vt:lpstr>Calibri Light</vt:lpstr>
      <vt:lpstr>Mistral</vt:lpstr>
      <vt:lpstr>Open Sans</vt:lpstr>
      <vt:lpstr>PT Sans</vt:lpstr>
      <vt:lpstr>Times New Roman</vt:lpstr>
      <vt:lpstr>Times New Roman, serif</vt:lpstr>
      <vt:lpstr>verdana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Презентация PowerPoint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166</cp:revision>
  <dcterms:created xsi:type="dcterms:W3CDTF">2021-05-31T20:27:38Z</dcterms:created>
  <dcterms:modified xsi:type="dcterms:W3CDTF">2024-03-07T20:44:00Z</dcterms:modified>
</cp:coreProperties>
</file>